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5" r:id="rId22"/>
    <p:sldId id="276" r:id="rId23"/>
    <p:sldId id="277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56E962-1097-473B-B090-64D2B80D6E36}" type="doc">
      <dgm:prSet loTypeId="urn:microsoft.com/office/officeart/2005/8/layout/radial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4A5A530-101C-4F24-AAB6-83F3062E9D6C}">
      <dgm:prSet phldrT="[Texto]"/>
      <dgm:spPr/>
      <dgm:t>
        <a:bodyPr/>
        <a:lstStyle/>
        <a:p>
          <a:r>
            <a:rPr lang="es-ES" dirty="0"/>
            <a:t>Predicción dirección activos</a:t>
          </a:r>
        </a:p>
      </dgm:t>
    </dgm:pt>
    <dgm:pt modelId="{D18B3B2E-BE8A-46B7-98CD-87FF593FB0B6}" type="parTrans" cxnId="{C6859A15-7730-4F88-9B5C-F27777D56E24}">
      <dgm:prSet/>
      <dgm:spPr/>
      <dgm:t>
        <a:bodyPr/>
        <a:lstStyle/>
        <a:p>
          <a:endParaRPr lang="es-ES"/>
        </a:p>
      </dgm:t>
    </dgm:pt>
    <dgm:pt modelId="{C1E7FCA8-C0CB-46AF-8612-9B08CA81E3C3}" type="sibTrans" cxnId="{C6859A15-7730-4F88-9B5C-F27777D56E24}">
      <dgm:prSet/>
      <dgm:spPr/>
      <dgm:t>
        <a:bodyPr/>
        <a:lstStyle/>
        <a:p>
          <a:endParaRPr lang="es-ES"/>
        </a:p>
      </dgm:t>
    </dgm:pt>
    <dgm:pt modelId="{E4281CCD-FD46-4204-AFDA-DBD4D096B630}">
      <dgm:prSet phldrT="[Texto]" custT="1"/>
      <dgm:spPr/>
      <dgm:t>
        <a:bodyPr/>
        <a:lstStyle/>
        <a:p>
          <a:r>
            <a:rPr lang="es-ES" sz="1000" dirty="0"/>
            <a:t>Seleccionar los mejores activos</a:t>
          </a:r>
        </a:p>
      </dgm:t>
    </dgm:pt>
    <dgm:pt modelId="{83B215B3-D57A-45C1-80F5-C55C2D134198}" type="parTrans" cxnId="{99EE0803-4CD3-4270-9740-4EB17FED3FFE}">
      <dgm:prSet/>
      <dgm:spPr/>
      <dgm:t>
        <a:bodyPr/>
        <a:lstStyle/>
        <a:p>
          <a:endParaRPr lang="es-ES"/>
        </a:p>
      </dgm:t>
    </dgm:pt>
    <dgm:pt modelId="{ED025E66-C5F9-4E7D-9F1B-D60C23566E60}" type="sibTrans" cxnId="{99EE0803-4CD3-4270-9740-4EB17FED3FFE}">
      <dgm:prSet/>
      <dgm:spPr/>
      <dgm:t>
        <a:bodyPr/>
        <a:lstStyle/>
        <a:p>
          <a:endParaRPr lang="es-ES"/>
        </a:p>
      </dgm:t>
    </dgm:pt>
    <dgm:pt modelId="{E236E9B7-0E6A-4888-BE7A-A2DDC20A1947}">
      <dgm:prSet phldrT="[Texto]" custT="1"/>
      <dgm:spPr/>
      <dgm:t>
        <a:bodyPr/>
        <a:lstStyle/>
        <a:p>
          <a:r>
            <a:rPr lang="es-ES" sz="1000" dirty="0"/>
            <a:t>Técnicas de optimización de carteras</a:t>
          </a:r>
        </a:p>
      </dgm:t>
    </dgm:pt>
    <dgm:pt modelId="{ECD5B063-8C31-44B8-B4B5-06FB801B52FD}" type="parTrans" cxnId="{9C6C858B-9C69-45FC-9178-DF364E389E01}">
      <dgm:prSet/>
      <dgm:spPr/>
      <dgm:t>
        <a:bodyPr/>
        <a:lstStyle/>
        <a:p>
          <a:endParaRPr lang="es-ES"/>
        </a:p>
      </dgm:t>
    </dgm:pt>
    <dgm:pt modelId="{E8DFF40B-40F0-4ABA-B384-A1CAAADBA6AD}" type="sibTrans" cxnId="{9C6C858B-9C69-45FC-9178-DF364E389E01}">
      <dgm:prSet/>
      <dgm:spPr/>
      <dgm:t>
        <a:bodyPr/>
        <a:lstStyle/>
        <a:p>
          <a:endParaRPr lang="es-ES"/>
        </a:p>
      </dgm:t>
    </dgm:pt>
    <dgm:pt modelId="{4E15FCC5-FE1F-4C26-A38B-E6A8B240EF49}">
      <dgm:prSet phldrT="[Texto]" custT="1"/>
      <dgm:spPr/>
      <dgm:t>
        <a:bodyPr/>
        <a:lstStyle/>
        <a:p>
          <a:pPr algn="ctr"/>
          <a:r>
            <a:rPr lang="es-ES" sz="1000" dirty="0"/>
            <a:t>- Limitar pérdidas</a:t>
          </a:r>
        </a:p>
        <a:p>
          <a:pPr algn="ctr"/>
          <a:r>
            <a:rPr lang="es-ES" sz="1000" dirty="0"/>
            <a:t>- Asegurar ganancias</a:t>
          </a:r>
        </a:p>
        <a:p>
          <a:pPr algn="ctr"/>
          <a:r>
            <a:rPr lang="es-ES" sz="1000" dirty="0"/>
            <a:t>- Ajustar el riesgo al tipo de inversor </a:t>
          </a:r>
        </a:p>
      </dgm:t>
    </dgm:pt>
    <dgm:pt modelId="{A3180BE0-26C3-4CD5-8097-C139CC66ED21}" type="parTrans" cxnId="{0E9D2C22-DA4B-4A4A-BF00-3315DAC8862B}">
      <dgm:prSet/>
      <dgm:spPr/>
      <dgm:t>
        <a:bodyPr/>
        <a:lstStyle/>
        <a:p>
          <a:endParaRPr lang="es-ES"/>
        </a:p>
      </dgm:t>
    </dgm:pt>
    <dgm:pt modelId="{C3730A84-2FAD-4D77-974C-3CBBC73EAFA4}" type="sibTrans" cxnId="{0E9D2C22-DA4B-4A4A-BF00-3315DAC8862B}">
      <dgm:prSet/>
      <dgm:spPr/>
      <dgm:t>
        <a:bodyPr/>
        <a:lstStyle/>
        <a:p>
          <a:endParaRPr lang="es-ES"/>
        </a:p>
      </dgm:t>
    </dgm:pt>
    <dgm:pt modelId="{99CE0343-0E4D-4434-963D-E14F72B9612B}">
      <dgm:prSet phldrT="[Texto]" custT="1"/>
      <dgm:spPr/>
      <dgm:t>
        <a:bodyPr/>
        <a:lstStyle/>
        <a:p>
          <a:r>
            <a:rPr lang="es-ES" sz="1000" dirty="0"/>
            <a:t>Diversificación</a:t>
          </a:r>
        </a:p>
      </dgm:t>
    </dgm:pt>
    <dgm:pt modelId="{9CCC9836-0E08-4E2D-9166-781E61F94DC8}" type="parTrans" cxnId="{D86704ED-DC66-41DC-94F4-A7A830C21364}">
      <dgm:prSet/>
      <dgm:spPr/>
      <dgm:t>
        <a:bodyPr/>
        <a:lstStyle/>
        <a:p>
          <a:endParaRPr lang="es-ES"/>
        </a:p>
      </dgm:t>
    </dgm:pt>
    <dgm:pt modelId="{A1BE4F13-8F7B-45AC-BEAC-516717415827}" type="sibTrans" cxnId="{D86704ED-DC66-41DC-94F4-A7A830C21364}">
      <dgm:prSet/>
      <dgm:spPr/>
      <dgm:t>
        <a:bodyPr/>
        <a:lstStyle/>
        <a:p>
          <a:endParaRPr lang="es-ES"/>
        </a:p>
      </dgm:t>
    </dgm:pt>
    <dgm:pt modelId="{23D658D2-B15E-4B08-85EB-8CE93DCE9346}" type="pres">
      <dgm:prSet presAssocID="{0A56E962-1097-473B-B090-64D2B80D6E3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0709FC-EDC1-4A9B-8217-78AC28D5F1C9}" type="pres">
      <dgm:prSet presAssocID="{54A5A530-101C-4F24-AAB6-83F3062E9D6C}" presName="centerShape" presStyleLbl="node0" presStyleIdx="0" presStyleCnt="1"/>
      <dgm:spPr/>
    </dgm:pt>
    <dgm:pt modelId="{ACA0BC2A-7C24-417F-B54D-0127BA055A1C}" type="pres">
      <dgm:prSet presAssocID="{E4281CCD-FD46-4204-AFDA-DBD4D096B630}" presName="node" presStyleLbl="node1" presStyleIdx="0" presStyleCnt="4" custScaleX="113607" custScaleY="119406">
        <dgm:presLayoutVars>
          <dgm:bulletEnabled val="1"/>
        </dgm:presLayoutVars>
      </dgm:prSet>
      <dgm:spPr/>
    </dgm:pt>
    <dgm:pt modelId="{5600B52A-46DC-4AC6-9FC7-B4C3F5CB20B5}" type="pres">
      <dgm:prSet presAssocID="{E4281CCD-FD46-4204-AFDA-DBD4D096B630}" presName="dummy" presStyleCnt="0"/>
      <dgm:spPr/>
    </dgm:pt>
    <dgm:pt modelId="{E798C8CF-1FEA-44FE-985B-D057782FDFDF}" type="pres">
      <dgm:prSet presAssocID="{ED025E66-C5F9-4E7D-9F1B-D60C23566E60}" presName="sibTrans" presStyleLbl="sibTrans2D1" presStyleIdx="0" presStyleCnt="4"/>
      <dgm:spPr/>
    </dgm:pt>
    <dgm:pt modelId="{32EBDE8C-4F67-4AA5-8F99-CDF4BB7C8BA4}" type="pres">
      <dgm:prSet presAssocID="{E236E9B7-0E6A-4888-BE7A-A2DDC20A1947}" presName="node" presStyleLbl="node1" presStyleIdx="1" presStyleCnt="4" custScaleX="113607" custScaleY="119406">
        <dgm:presLayoutVars>
          <dgm:bulletEnabled val="1"/>
        </dgm:presLayoutVars>
      </dgm:prSet>
      <dgm:spPr/>
    </dgm:pt>
    <dgm:pt modelId="{BACF199B-7C25-4C84-86C0-62D502BA4732}" type="pres">
      <dgm:prSet presAssocID="{E236E9B7-0E6A-4888-BE7A-A2DDC20A1947}" presName="dummy" presStyleCnt="0"/>
      <dgm:spPr/>
    </dgm:pt>
    <dgm:pt modelId="{EA32B6C1-4E8F-4955-8890-964D3006F932}" type="pres">
      <dgm:prSet presAssocID="{E8DFF40B-40F0-4ABA-B384-A1CAAADBA6AD}" presName="sibTrans" presStyleLbl="sibTrans2D1" presStyleIdx="1" presStyleCnt="4"/>
      <dgm:spPr/>
    </dgm:pt>
    <dgm:pt modelId="{484904C9-7841-49F7-B1FD-35D323F581D2}" type="pres">
      <dgm:prSet presAssocID="{4E15FCC5-FE1F-4C26-A38B-E6A8B240EF49}" presName="node" presStyleLbl="node1" presStyleIdx="2" presStyleCnt="4" custScaleX="113607" custScaleY="119406">
        <dgm:presLayoutVars>
          <dgm:bulletEnabled val="1"/>
        </dgm:presLayoutVars>
      </dgm:prSet>
      <dgm:spPr/>
    </dgm:pt>
    <dgm:pt modelId="{228FE31D-E42A-49A3-BF6D-3E0F313C9254}" type="pres">
      <dgm:prSet presAssocID="{4E15FCC5-FE1F-4C26-A38B-E6A8B240EF49}" presName="dummy" presStyleCnt="0"/>
      <dgm:spPr/>
    </dgm:pt>
    <dgm:pt modelId="{F6A90C02-C7F3-4907-8CF3-59AD1850F31D}" type="pres">
      <dgm:prSet presAssocID="{C3730A84-2FAD-4D77-974C-3CBBC73EAFA4}" presName="sibTrans" presStyleLbl="sibTrans2D1" presStyleIdx="2" presStyleCnt="4"/>
      <dgm:spPr/>
    </dgm:pt>
    <dgm:pt modelId="{8E02DF80-8AD4-46A3-AF92-930316AC52CF}" type="pres">
      <dgm:prSet presAssocID="{99CE0343-0E4D-4434-963D-E14F72B9612B}" presName="node" presStyleLbl="node1" presStyleIdx="3" presStyleCnt="4" custScaleX="113607" custScaleY="119406">
        <dgm:presLayoutVars>
          <dgm:bulletEnabled val="1"/>
        </dgm:presLayoutVars>
      </dgm:prSet>
      <dgm:spPr/>
    </dgm:pt>
    <dgm:pt modelId="{86F21D13-734D-4C76-9BF7-FD4501B30089}" type="pres">
      <dgm:prSet presAssocID="{99CE0343-0E4D-4434-963D-E14F72B9612B}" presName="dummy" presStyleCnt="0"/>
      <dgm:spPr/>
    </dgm:pt>
    <dgm:pt modelId="{F1E8CE81-31D1-4F8F-B3DF-95946D72CE3E}" type="pres">
      <dgm:prSet presAssocID="{A1BE4F13-8F7B-45AC-BEAC-516717415827}" presName="sibTrans" presStyleLbl="sibTrans2D1" presStyleIdx="3" presStyleCnt="4"/>
      <dgm:spPr/>
    </dgm:pt>
  </dgm:ptLst>
  <dgm:cxnLst>
    <dgm:cxn modelId="{99EE0803-4CD3-4270-9740-4EB17FED3FFE}" srcId="{54A5A530-101C-4F24-AAB6-83F3062E9D6C}" destId="{E4281CCD-FD46-4204-AFDA-DBD4D096B630}" srcOrd="0" destOrd="0" parTransId="{83B215B3-D57A-45C1-80F5-C55C2D134198}" sibTransId="{ED025E66-C5F9-4E7D-9F1B-D60C23566E60}"/>
    <dgm:cxn modelId="{C6859A15-7730-4F88-9B5C-F27777D56E24}" srcId="{0A56E962-1097-473B-B090-64D2B80D6E36}" destId="{54A5A530-101C-4F24-AAB6-83F3062E9D6C}" srcOrd="0" destOrd="0" parTransId="{D18B3B2E-BE8A-46B7-98CD-87FF593FB0B6}" sibTransId="{C1E7FCA8-C0CB-46AF-8612-9B08CA81E3C3}"/>
    <dgm:cxn modelId="{0E9D2C22-DA4B-4A4A-BF00-3315DAC8862B}" srcId="{54A5A530-101C-4F24-AAB6-83F3062E9D6C}" destId="{4E15FCC5-FE1F-4C26-A38B-E6A8B240EF49}" srcOrd="2" destOrd="0" parTransId="{A3180BE0-26C3-4CD5-8097-C139CC66ED21}" sibTransId="{C3730A84-2FAD-4D77-974C-3CBBC73EAFA4}"/>
    <dgm:cxn modelId="{A617CC25-279B-4F22-82B1-37E4770785EB}" type="presOf" srcId="{E8DFF40B-40F0-4ABA-B384-A1CAAADBA6AD}" destId="{EA32B6C1-4E8F-4955-8890-964D3006F932}" srcOrd="0" destOrd="0" presId="urn:microsoft.com/office/officeart/2005/8/layout/radial6"/>
    <dgm:cxn modelId="{5BA30826-802E-4D54-A394-82F5DE3FA536}" type="presOf" srcId="{E236E9B7-0E6A-4888-BE7A-A2DDC20A1947}" destId="{32EBDE8C-4F67-4AA5-8F99-CDF4BB7C8BA4}" srcOrd="0" destOrd="0" presId="urn:microsoft.com/office/officeart/2005/8/layout/radial6"/>
    <dgm:cxn modelId="{8C3B8C47-F52E-4B67-8FA8-39F7D38249D2}" type="presOf" srcId="{E4281CCD-FD46-4204-AFDA-DBD4D096B630}" destId="{ACA0BC2A-7C24-417F-B54D-0127BA055A1C}" srcOrd="0" destOrd="0" presId="urn:microsoft.com/office/officeart/2005/8/layout/radial6"/>
    <dgm:cxn modelId="{C7389651-6DE0-48FC-8AF8-4F1FDCA7A339}" type="presOf" srcId="{ED025E66-C5F9-4E7D-9F1B-D60C23566E60}" destId="{E798C8CF-1FEA-44FE-985B-D057782FDFDF}" srcOrd="0" destOrd="0" presId="urn:microsoft.com/office/officeart/2005/8/layout/radial6"/>
    <dgm:cxn modelId="{9C6C858B-9C69-45FC-9178-DF364E389E01}" srcId="{54A5A530-101C-4F24-AAB6-83F3062E9D6C}" destId="{E236E9B7-0E6A-4888-BE7A-A2DDC20A1947}" srcOrd="1" destOrd="0" parTransId="{ECD5B063-8C31-44B8-B4B5-06FB801B52FD}" sibTransId="{E8DFF40B-40F0-4ABA-B384-A1CAAADBA6AD}"/>
    <dgm:cxn modelId="{066C7FB8-A37F-4F51-A63F-40EE096E6956}" type="presOf" srcId="{4E15FCC5-FE1F-4C26-A38B-E6A8B240EF49}" destId="{484904C9-7841-49F7-B1FD-35D323F581D2}" srcOrd="0" destOrd="0" presId="urn:microsoft.com/office/officeart/2005/8/layout/radial6"/>
    <dgm:cxn modelId="{F0C0DDD2-B46B-4B0B-8B14-2AE18ADF0F05}" type="presOf" srcId="{54A5A530-101C-4F24-AAB6-83F3062E9D6C}" destId="{E90709FC-EDC1-4A9B-8217-78AC28D5F1C9}" srcOrd="0" destOrd="0" presId="urn:microsoft.com/office/officeart/2005/8/layout/radial6"/>
    <dgm:cxn modelId="{DAA1A2E9-8BF2-4ACE-B044-DAAA6577C08E}" type="presOf" srcId="{99CE0343-0E4D-4434-963D-E14F72B9612B}" destId="{8E02DF80-8AD4-46A3-AF92-930316AC52CF}" srcOrd="0" destOrd="0" presId="urn:microsoft.com/office/officeart/2005/8/layout/radial6"/>
    <dgm:cxn modelId="{D86704ED-DC66-41DC-94F4-A7A830C21364}" srcId="{54A5A530-101C-4F24-AAB6-83F3062E9D6C}" destId="{99CE0343-0E4D-4434-963D-E14F72B9612B}" srcOrd="3" destOrd="0" parTransId="{9CCC9836-0E08-4E2D-9166-781E61F94DC8}" sibTransId="{A1BE4F13-8F7B-45AC-BEAC-516717415827}"/>
    <dgm:cxn modelId="{F42EE2F3-148A-49EB-A0D9-AB5C0DA0A6EE}" type="presOf" srcId="{A1BE4F13-8F7B-45AC-BEAC-516717415827}" destId="{F1E8CE81-31D1-4F8F-B3DF-95946D72CE3E}" srcOrd="0" destOrd="0" presId="urn:microsoft.com/office/officeart/2005/8/layout/radial6"/>
    <dgm:cxn modelId="{29E825F6-CD87-453B-988C-33DBC831CF84}" type="presOf" srcId="{C3730A84-2FAD-4D77-974C-3CBBC73EAFA4}" destId="{F6A90C02-C7F3-4907-8CF3-59AD1850F31D}" srcOrd="0" destOrd="0" presId="urn:microsoft.com/office/officeart/2005/8/layout/radial6"/>
    <dgm:cxn modelId="{605DD5F9-F940-4A80-96DA-C5CFB1C2E14E}" type="presOf" srcId="{0A56E962-1097-473B-B090-64D2B80D6E36}" destId="{23D658D2-B15E-4B08-85EB-8CE93DCE9346}" srcOrd="0" destOrd="0" presId="urn:microsoft.com/office/officeart/2005/8/layout/radial6"/>
    <dgm:cxn modelId="{9E073C8F-D3A7-43EA-A9B2-2C1AD2DADAE1}" type="presParOf" srcId="{23D658D2-B15E-4B08-85EB-8CE93DCE9346}" destId="{E90709FC-EDC1-4A9B-8217-78AC28D5F1C9}" srcOrd="0" destOrd="0" presId="urn:microsoft.com/office/officeart/2005/8/layout/radial6"/>
    <dgm:cxn modelId="{F2A3A646-1925-4E3C-96A8-A6758059798E}" type="presParOf" srcId="{23D658D2-B15E-4B08-85EB-8CE93DCE9346}" destId="{ACA0BC2A-7C24-417F-B54D-0127BA055A1C}" srcOrd="1" destOrd="0" presId="urn:microsoft.com/office/officeart/2005/8/layout/radial6"/>
    <dgm:cxn modelId="{A2AE2F21-E847-4A76-8287-3B7DEF41EC21}" type="presParOf" srcId="{23D658D2-B15E-4B08-85EB-8CE93DCE9346}" destId="{5600B52A-46DC-4AC6-9FC7-B4C3F5CB20B5}" srcOrd="2" destOrd="0" presId="urn:microsoft.com/office/officeart/2005/8/layout/radial6"/>
    <dgm:cxn modelId="{8BDEB9C0-D1E0-4DF4-8AFC-782C2052A732}" type="presParOf" srcId="{23D658D2-B15E-4B08-85EB-8CE93DCE9346}" destId="{E798C8CF-1FEA-44FE-985B-D057782FDFDF}" srcOrd="3" destOrd="0" presId="urn:microsoft.com/office/officeart/2005/8/layout/radial6"/>
    <dgm:cxn modelId="{E83F155D-BBE9-4270-8428-E102584D630A}" type="presParOf" srcId="{23D658D2-B15E-4B08-85EB-8CE93DCE9346}" destId="{32EBDE8C-4F67-4AA5-8F99-CDF4BB7C8BA4}" srcOrd="4" destOrd="0" presId="urn:microsoft.com/office/officeart/2005/8/layout/radial6"/>
    <dgm:cxn modelId="{BE32338F-B5F6-4D66-83D3-BA9E5621F4F3}" type="presParOf" srcId="{23D658D2-B15E-4B08-85EB-8CE93DCE9346}" destId="{BACF199B-7C25-4C84-86C0-62D502BA4732}" srcOrd="5" destOrd="0" presId="urn:microsoft.com/office/officeart/2005/8/layout/radial6"/>
    <dgm:cxn modelId="{D9255B9C-826A-4EBB-92B1-1F5EB2F14EF2}" type="presParOf" srcId="{23D658D2-B15E-4B08-85EB-8CE93DCE9346}" destId="{EA32B6C1-4E8F-4955-8890-964D3006F932}" srcOrd="6" destOrd="0" presId="urn:microsoft.com/office/officeart/2005/8/layout/radial6"/>
    <dgm:cxn modelId="{F532791C-8B2B-48E7-80DB-0190FC28F50F}" type="presParOf" srcId="{23D658D2-B15E-4B08-85EB-8CE93DCE9346}" destId="{484904C9-7841-49F7-B1FD-35D323F581D2}" srcOrd="7" destOrd="0" presId="urn:microsoft.com/office/officeart/2005/8/layout/radial6"/>
    <dgm:cxn modelId="{CA2830E3-F33E-47E5-A7E5-F095538D6EAA}" type="presParOf" srcId="{23D658D2-B15E-4B08-85EB-8CE93DCE9346}" destId="{228FE31D-E42A-49A3-BF6D-3E0F313C9254}" srcOrd="8" destOrd="0" presId="urn:microsoft.com/office/officeart/2005/8/layout/radial6"/>
    <dgm:cxn modelId="{C5F77133-B619-4310-B0DA-B5CFC75F57EF}" type="presParOf" srcId="{23D658D2-B15E-4B08-85EB-8CE93DCE9346}" destId="{F6A90C02-C7F3-4907-8CF3-59AD1850F31D}" srcOrd="9" destOrd="0" presId="urn:microsoft.com/office/officeart/2005/8/layout/radial6"/>
    <dgm:cxn modelId="{FDE0FCA1-C3CB-4A1E-84B9-14E9BE60A058}" type="presParOf" srcId="{23D658D2-B15E-4B08-85EB-8CE93DCE9346}" destId="{8E02DF80-8AD4-46A3-AF92-930316AC52CF}" srcOrd="10" destOrd="0" presId="urn:microsoft.com/office/officeart/2005/8/layout/radial6"/>
    <dgm:cxn modelId="{045F9181-5F94-40EE-B388-EF6254F79A34}" type="presParOf" srcId="{23D658D2-B15E-4B08-85EB-8CE93DCE9346}" destId="{86F21D13-734D-4C76-9BF7-FD4501B30089}" srcOrd="11" destOrd="0" presId="urn:microsoft.com/office/officeart/2005/8/layout/radial6"/>
    <dgm:cxn modelId="{DC73E080-6622-4FBD-B71A-ACCEC82B7637}" type="presParOf" srcId="{23D658D2-B15E-4B08-85EB-8CE93DCE9346}" destId="{F1E8CE81-31D1-4F8F-B3DF-95946D72CE3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8CE81-31D1-4F8F-B3DF-95946D72CE3E}">
      <dsp:nvSpPr>
        <dsp:cNvPr id="0" name=""/>
        <dsp:cNvSpPr/>
      </dsp:nvSpPr>
      <dsp:spPr>
        <a:xfrm>
          <a:off x="1760692" y="612699"/>
          <a:ext cx="4085046" cy="408504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A90C02-C7F3-4907-8CF3-59AD1850F31D}">
      <dsp:nvSpPr>
        <dsp:cNvPr id="0" name=""/>
        <dsp:cNvSpPr/>
      </dsp:nvSpPr>
      <dsp:spPr>
        <a:xfrm>
          <a:off x="1760692" y="612699"/>
          <a:ext cx="4085046" cy="408504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32B6C1-4E8F-4955-8890-964D3006F932}">
      <dsp:nvSpPr>
        <dsp:cNvPr id="0" name=""/>
        <dsp:cNvSpPr/>
      </dsp:nvSpPr>
      <dsp:spPr>
        <a:xfrm>
          <a:off x="1760692" y="612699"/>
          <a:ext cx="4085046" cy="4085046"/>
        </a:xfrm>
        <a:prstGeom prst="blockArc">
          <a:avLst>
            <a:gd name="adj1" fmla="val 0"/>
            <a:gd name="adj2" fmla="val 5400000"/>
            <a:gd name="adj3" fmla="val 464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98C8CF-1FEA-44FE-985B-D057782FDFDF}">
      <dsp:nvSpPr>
        <dsp:cNvPr id="0" name=""/>
        <dsp:cNvSpPr/>
      </dsp:nvSpPr>
      <dsp:spPr>
        <a:xfrm>
          <a:off x="1760692" y="612699"/>
          <a:ext cx="4085046" cy="4085046"/>
        </a:xfrm>
        <a:prstGeom prst="blockArc">
          <a:avLst>
            <a:gd name="adj1" fmla="val 16200000"/>
            <a:gd name="adj2" fmla="val 0"/>
            <a:gd name="adj3" fmla="val 464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0709FC-EDC1-4A9B-8217-78AC28D5F1C9}">
      <dsp:nvSpPr>
        <dsp:cNvPr id="0" name=""/>
        <dsp:cNvSpPr/>
      </dsp:nvSpPr>
      <dsp:spPr>
        <a:xfrm>
          <a:off x="2862625" y="1714632"/>
          <a:ext cx="1881180" cy="18811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Predicción dirección activos</a:t>
          </a:r>
        </a:p>
      </dsp:txBody>
      <dsp:txXfrm>
        <a:off x="3138117" y="1990124"/>
        <a:ext cx="1330196" cy="1330196"/>
      </dsp:txXfrm>
    </dsp:sp>
    <dsp:sp modelId="{ACA0BC2A-7C24-417F-B54D-0127BA055A1C}">
      <dsp:nvSpPr>
        <dsp:cNvPr id="0" name=""/>
        <dsp:cNvSpPr/>
      </dsp:nvSpPr>
      <dsp:spPr>
        <a:xfrm>
          <a:off x="3055212" y="-126080"/>
          <a:ext cx="1496006" cy="15723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Seleccionar los mejores activos</a:t>
          </a:r>
        </a:p>
      </dsp:txBody>
      <dsp:txXfrm>
        <a:off x="3274297" y="104188"/>
        <a:ext cx="1057836" cy="1111833"/>
      </dsp:txXfrm>
    </dsp:sp>
    <dsp:sp modelId="{32EBDE8C-4F67-4AA5-8F99-CDF4BB7C8BA4}">
      <dsp:nvSpPr>
        <dsp:cNvPr id="0" name=""/>
        <dsp:cNvSpPr/>
      </dsp:nvSpPr>
      <dsp:spPr>
        <a:xfrm>
          <a:off x="5050330" y="1869037"/>
          <a:ext cx="1496006" cy="15723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Técnicas de optimización de carteras</a:t>
          </a:r>
        </a:p>
      </dsp:txBody>
      <dsp:txXfrm>
        <a:off x="5269415" y="2099305"/>
        <a:ext cx="1057836" cy="1111833"/>
      </dsp:txXfrm>
    </dsp:sp>
    <dsp:sp modelId="{484904C9-7841-49F7-B1FD-35D323F581D2}">
      <dsp:nvSpPr>
        <dsp:cNvPr id="0" name=""/>
        <dsp:cNvSpPr/>
      </dsp:nvSpPr>
      <dsp:spPr>
        <a:xfrm>
          <a:off x="3055212" y="3864155"/>
          <a:ext cx="1496006" cy="15723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- Limitar pérdidas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- Asegurar ganancias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- Ajustar el riesgo al tipo de inversor </a:t>
          </a:r>
        </a:p>
      </dsp:txBody>
      <dsp:txXfrm>
        <a:off x="3274297" y="4094423"/>
        <a:ext cx="1057836" cy="1111833"/>
      </dsp:txXfrm>
    </dsp:sp>
    <dsp:sp modelId="{8E02DF80-8AD4-46A3-AF92-930316AC52CF}">
      <dsp:nvSpPr>
        <dsp:cNvPr id="0" name=""/>
        <dsp:cNvSpPr/>
      </dsp:nvSpPr>
      <dsp:spPr>
        <a:xfrm>
          <a:off x="1060094" y="1869037"/>
          <a:ext cx="1496006" cy="15723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Diversificación</a:t>
          </a:r>
        </a:p>
      </dsp:txBody>
      <dsp:txXfrm>
        <a:off x="1279179" y="2099305"/>
        <a:ext cx="1057836" cy="1111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87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99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01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457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071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98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7181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275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56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05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57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809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799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15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557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519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55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2068C00-893D-447C-B279-E553EB13F1A2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890B0D9-94E5-4473-B6C1-7784AF428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283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  <p:sldLayoutId id="2147484219" r:id="rId13"/>
    <p:sldLayoutId id="2147484220" r:id="rId14"/>
    <p:sldLayoutId id="2147484221" r:id="rId15"/>
    <p:sldLayoutId id="2147484222" r:id="rId16"/>
    <p:sldLayoutId id="21474842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0E6428EA-7582-F312-0045-BA88BE911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6972" b="8758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3CC1B3-F5AC-A474-DBB5-4BE36D294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450840"/>
          </a:xfrm>
        </p:spPr>
        <p:txBody>
          <a:bodyPr>
            <a:normAutofit/>
          </a:bodyPr>
          <a:lstStyle/>
          <a:p>
            <a:r>
              <a:rPr lang="es-ES" b="1" dirty="0"/>
              <a:t>TRADING algorítmico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419809-33EA-2E31-62EC-581F2DC88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699588"/>
            <a:ext cx="8676222" cy="1905000"/>
          </a:xfrm>
        </p:spPr>
        <p:txBody>
          <a:bodyPr>
            <a:normAutofit/>
          </a:bodyPr>
          <a:lstStyle/>
          <a:p>
            <a:pPr algn="l"/>
            <a:r>
              <a:rPr lang="es-ES" sz="1800" b="1" dirty="0"/>
              <a:t>PROYECTO FIN DE BOOTCAMP BIGDATA, IA &amp; ML, KEEPCODING</a:t>
            </a:r>
          </a:p>
          <a:p>
            <a:pPr algn="l"/>
            <a:r>
              <a:rPr lang="es-ES" sz="1800" b="1" dirty="0"/>
              <a:t>TEMÁTICA: Machine </a:t>
            </a:r>
            <a:r>
              <a:rPr lang="es-ES" sz="1800" b="1" dirty="0" err="1"/>
              <a:t>Learning</a:t>
            </a:r>
            <a:r>
              <a:rPr lang="es-ES" sz="1800" b="1" dirty="0"/>
              <a:t> para la predicción de mercados financieros y automatización del trading.</a:t>
            </a:r>
          </a:p>
          <a:p>
            <a:pPr algn="l"/>
            <a:r>
              <a:rPr lang="es-ES" sz="1800" b="1" dirty="0"/>
              <a:t>AUTOR: Jesus romero </a:t>
            </a:r>
            <a:r>
              <a:rPr lang="es-ES" sz="1800" b="1" dirty="0" err="1"/>
              <a:t>vidal</a:t>
            </a:r>
            <a:endParaRPr lang="es-ES" sz="1800" b="1" dirty="0"/>
          </a:p>
          <a:p>
            <a:pPr algn="l"/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37070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9B920-57FA-CD5D-373A-77668DDF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Probabilidad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5D350F-0EE7-95BD-FFA4-17272C34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7" y="3033713"/>
            <a:ext cx="2428875" cy="26193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7A7D35D-4051-1BEB-0DA0-EFD1E349C2F6}"/>
              </a:ext>
            </a:extLst>
          </p:cNvPr>
          <p:cNvSpPr txBox="1"/>
          <p:nvPr/>
        </p:nvSpPr>
        <p:spPr>
          <a:xfrm>
            <a:off x="765110" y="2276669"/>
            <a:ext cx="278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Probabilidad de día alcista o bajista: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065211-6673-CA5B-6A54-BBD5A9A2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1" y="2057400"/>
            <a:ext cx="7457058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88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73605-B080-E214-0ECC-51DBCB75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Probabilidad condicionada a tendencia alcista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2A5BA2-D989-1419-07FF-26221A41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2707576"/>
            <a:ext cx="5528310" cy="37122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EB3B74-6BF8-15E6-0C9D-44F492AF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733675"/>
            <a:ext cx="3743325" cy="7143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80AF8D-53F2-9F81-1834-C083CE22C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3686176"/>
            <a:ext cx="2973388" cy="69078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C35AF6-C6D7-5684-7577-C5E5CD1D58BD}"/>
              </a:ext>
            </a:extLst>
          </p:cNvPr>
          <p:cNvSpPr txBox="1"/>
          <p:nvPr/>
        </p:nvSpPr>
        <p:spPr>
          <a:xfrm>
            <a:off x="5939790" y="4464927"/>
            <a:ext cx="5642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chemeClr val="tx2"/>
                </a:solidFill>
                <a:effectLst/>
                <a:latin typeface="Helvetica Neue"/>
              </a:rPr>
              <a:t>el aumento en el retorno medio nos indica que para una probabilidad de encontrar un día alcista parecido usando SMA y no usándolo, los días alcistas tienen mayor incremento y los bajistas menor decremento usando la probabilidad condicionada a la SMA alcista.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chemeClr val="tx2"/>
                </a:solidFill>
                <a:effectLst/>
                <a:latin typeface="Helvetica Neue"/>
              </a:rPr>
              <a:t>el incremento en el retorno acumulado nos indica que usando una probabilidad condicionada a una SMA alcista nos protege ante </a:t>
            </a:r>
            <a:r>
              <a:rPr lang="es-ES" sz="1400" b="0" i="0" dirty="0" err="1">
                <a:solidFill>
                  <a:schemeClr val="tx2"/>
                </a:solidFill>
                <a:effectLst/>
                <a:latin typeface="Helvetica Neue"/>
              </a:rPr>
              <a:t>correciones</a:t>
            </a:r>
            <a:r>
              <a:rPr lang="es-ES" sz="1400" b="0" i="0" dirty="0">
                <a:solidFill>
                  <a:schemeClr val="tx2"/>
                </a:solidFill>
                <a:effectLst/>
                <a:latin typeface="Helvetica Neue"/>
              </a:rPr>
              <a:t> del mercado, por lo que aprovechamos las subidas y limitamos las bajadas del mercado</a:t>
            </a:r>
          </a:p>
          <a:p>
            <a:endParaRPr lang="es-E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16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C0E0D-7126-8A79-572F-E0076480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Otros </a:t>
            </a:r>
            <a:r>
              <a:rPr lang="es-ES" dirty="0" err="1"/>
              <a:t>insights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EE8B3-9179-F477-CCD4-9C53061FD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Utilizar una media móvil exponencial incrementa el retorno medio diario y acumulado</a:t>
            </a:r>
          </a:p>
          <a:p>
            <a:r>
              <a:rPr lang="es-ES" dirty="0"/>
              <a:t>La probabilidad condicionada de tendencia alcista en a un </a:t>
            </a:r>
            <a:r>
              <a:rPr lang="es-ES" dirty="0" err="1"/>
              <a:t>timeframe</a:t>
            </a:r>
            <a:r>
              <a:rPr lang="es-ES" dirty="0"/>
              <a:t> superior aumenta los retornos medios pero no hay diferencia significativa para la probabilidad de encontrar un periodo alcista.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348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1C84-E633-F95F-F836-A001DB72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s-ES" dirty="0" err="1"/>
              <a:t>Pre-procesamiento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A4C17A-4AF9-0BEC-36FB-BF0AFA36B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endParaRPr lang="es-ES"/>
          </a:p>
        </p:txBody>
      </p:sp>
      <p:pic>
        <p:nvPicPr>
          <p:cNvPr id="5" name="Picture 4" descr="Primer plano de un panel solar">
            <a:extLst>
              <a:ext uri="{FF2B5EF4-FFF2-40B4-BE49-F238E27FC236}">
                <a16:creationId xmlns:a16="http://schemas.microsoft.com/office/drawing/2014/main" id="{800581A2-8E61-6AC8-B346-53A332A02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68" r="31664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8104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BE784C6-CC7B-6802-00FF-E4463A09F9F1}"/>
              </a:ext>
            </a:extLst>
          </p:cNvPr>
          <p:cNvSpPr txBox="1"/>
          <p:nvPr/>
        </p:nvSpPr>
        <p:spPr>
          <a:xfrm>
            <a:off x="713232" y="539496"/>
            <a:ext cx="630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Generación de características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Retorno respecto al dato anterior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Media de los retornos a 15 y 60días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Volatilidad a 15 y 60 </a:t>
            </a:r>
            <a:r>
              <a:rPr lang="es-ES" dirty="0" err="1"/>
              <a:t>dias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B35FC-3774-8968-1403-3F275E7B66E3}"/>
              </a:ext>
            </a:extLst>
          </p:cNvPr>
          <p:cNvSpPr txBox="1"/>
          <p:nvPr/>
        </p:nvSpPr>
        <p:spPr>
          <a:xfrm>
            <a:off x="713232" y="2310384"/>
            <a:ext cx="630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Generación de objetivo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Aumenta el retorno o disminuye respecto al periodo anterior.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Problema de clasificación binaria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3C886A-A081-010D-5799-C9077CCB8CAF}"/>
              </a:ext>
            </a:extLst>
          </p:cNvPr>
          <p:cNvSpPr txBox="1"/>
          <p:nvPr/>
        </p:nvSpPr>
        <p:spPr>
          <a:xfrm>
            <a:off x="713232" y="3804273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Train y test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Se divide </a:t>
            </a:r>
            <a:r>
              <a:rPr lang="es-ES" dirty="0" err="1"/>
              <a:t>losdatos</a:t>
            </a:r>
            <a:r>
              <a:rPr lang="es-ES" dirty="0"/>
              <a:t> entre </a:t>
            </a:r>
            <a:r>
              <a:rPr lang="es-ES" dirty="0" err="1"/>
              <a:t>train</a:t>
            </a:r>
            <a:r>
              <a:rPr lang="es-ES" dirty="0"/>
              <a:t> y test a 70/30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709608-401E-06B4-9B56-1E816DF023AD}"/>
              </a:ext>
            </a:extLst>
          </p:cNvPr>
          <p:cNvSpPr txBox="1"/>
          <p:nvPr/>
        </p:nvSpPr>
        <p:spPr>
          <a:xfrm>
            <a:off x="713232" y="4744164"/>
            <a:ext cx="630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Escalado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Se escalan todas las características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No se escala el target porque es binario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E69850C-0676-D409-D64E-F10F6AE26B49}"/>
              </a:ext>
            </a:extLst>
          </p:cNvPr>
          <p:cNvSpPr txBox="1"/>
          <p:nvPr/>
        </p:nvSpPr>
        <p:spPr>
          <a:xfrm>
            <a:off x="582168" y="5859518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Reducción de la dimensionalidad con PCA</a:t>
            </a:r>
          </a:p>
        </p:txBody>
      </p:sp>
    </p:spTree>
    <p:extLst>
      <p:ext uri="{BB962C8B-B14F-4D97-AF65-F5344CB8AC3E}">
        <p14:creationId xmlns:p14="http://schemas.microsoft.com/office/powerpoint/2010/main" val="3107662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723F3ACB-D36E-1580-D26C-3CC78B8AC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648D1-037E-279B-3BD3-D0F38DD8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Modelo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7390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841CB-7E59-952B-C8C7-681C6148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Voting</a:t>
            </a:r>
            <a:r>
              <a:rPr lang="es-ES" dirty="0"/>
              <a:t> </a:t>
            </a:r>
            <a:r>
              <a:rPr lang="es-ES" dirty="0" err="1"/>
              <a:t>classfier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2592B3-B848-AD37-1795-D7E919CBB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tree</a:t>
            </a:r>
            <a:r>
              <a:rPr lang="es-ES" dirty="0"/>
              <a:t> = </a:t>
            </a:r>
            <a:r>
              <a:rPr lang="es-ES" dirty="0" err="1"/>
              <a:t>DecisionTreeClassifier</a:t>
            </a:r>
            <a:r>
              <a:rPr lang="es-ES" dirty="0"/>
              <a:t>(</a:t>
            </a:r>
            <a:r>
              <a:rPr lang="es-ES" dirty="0" err="1"/>
              <a:t>max_depth</a:t>
            </a:r>
            <a:r>
              <a:rPr lang="es-ES" dirty="0"/>
              <a:t>=6)</a:t>
            </a:r>
          </a:p>
          <a:p>
            <a:r>
              <a:rPr lang="es-ES" dirty="0" err="1"/>
              <a:t>svr</a:t>
            </a:r>
            <a:r>
              <a:rPr lang="es-ES" dirty="0"/>
              <a:t> = SVC(C=1.5)</a:t>
            </a:r>
          </a:p>
          <a:p>
            <a:r>
              <a:rPr lang="es-ES" dirty="0" err="1"/>
              <a:t>lin</a:t>
            </a:r>
            <a:r>
              <a:rPr lang="es-ES" dirty="0"/>
              <a:t> = </a:t>
            </a:r>
            <a:r>
              <a:rPr lang="es-ES" dirty="0" err="1"/>
              <a:t>LogisticRegression</a:t>
            </a:r>
            <a:r>
              <a:rPr lang="es-E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4463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D2EF7-3762-2945-6570-D6047911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¿Recuerdas la balanza entre beneficio y riesgo?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B1E54E-A681-99B0-C2D9-3CDEAF314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Ratio de </a:t>
            </a:r>
            <a:r>
              <a:rPr lang="es-ES" dirty="0" err="1"/>
              <a:t>sharpe</a:t>
            </a:r>
            <a:r>
              <a:rPr lang="es-ES" dirty="0"/>
              <a:t>: mide la relación entre rendimiento y riesgo. ¿Cuánto crece el rendimiento por cada unidad adicional de riesgo?</a:t>
            </a:r>
          </a:p>
          <a:p>
            <a:r>
              <a:rPr lang="es-ES" dirty="0"/>
              <a:t>Lo utilizamos como métrica de entrenamiento, los activos/modelos con mayor ratio de </a:t>
            </a:r>
            <a:r>
              <a:rPr lang="es-ES" dirty="0" err="1"/>
              <a:t>sharpe</a:t>
            </a:r>
            <a:r>
              <a:rPr lang="es-ES" dirty="0"/>
              <a:t> serán los seleccionados.</a:t>
            </a:r>
          </a:p>
        </p:txBody>
      </p:sp>
    </p:spTree>
    <p:extLst>
      <p:ext uri="{BB962C8B-B14F-4D97-AF65-F5344CB8AC3E}">
        <p14:creationId xmlns:p14="http://schemas.microsoft.com/office/powerpoint/2010/main" val="163359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22531-6D61-A74C-98DB-9607724B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Selección de activos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939065-67AA-1F20-0262-BA8811F48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Entrenamos los 3 modelos para los 500 activos que nos ofrece el bróker con una función que automatiza el </a:t>
            </a:r>
            <a:r>
              <a:rPr lang="es-ES" dirty="0" err="1"/>
              <a:t>testing</a:t>
            </a:r>
            <a:r>
              <a:rPr lang="es-ES" dirty="0"/>
              <a:t>.</a:t>
            </a:r>
          </a:p>
          <a:p>
            <a:r>
              <a:rPr lang="es-ES" dirty="0"/>
              <a:t>Seleccionamos los 5 activos con mayor ratio de </a:t>
            </a:r>
            <a:r>
              <a:rPr lang="es-ES" dirty="0" err="1"/>
              <a:t>sharpe</a:t>
            </a:r>
            <a:r>
              <a:rPr lang="es-ES" dirty="0"/>
              <a:t> en </a:t>
            </a:r>
            <a:r>
              <a:rPr lang="es-ES" dirty="0" err="1"/>
              <a:t>testing</a:t>
            </a:r>
            <a:endParaRPr lang="es-ES" dirty="0"/>
          </a:p>
          <a:p>
            <a:r>
              <a:rPr lang="es-ES" dirty="0"/>
              <a:t>Calculamos el modelo de </a:t>
            </a:r>
            <a:r>
              <a:rPr lang="es-ES" dirty="0" err="1"/>
              <a:t>voting</a:t>
            </a:r>
            <a:r>
              <a:rPr lang="es-ES" dirty="0"/>
              <a:t> y guardamos los modelos en el directorio /</a:t>
            </a:r>
            <a:r>
              <a:rPr lang="es-ES" dirty="0" err="1"/>
              <a:t>models</a:t>
            </a:r>
            <a:r>
              <a:rPr lang="es-ES" dirty="0"/>
              <a:t> para cargarlos luego en la librería de trading automático y hacer las predicciones de los datos que nos lleguen desde el bróker.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16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6607D1-C86F-5CB2-C8DB-A868E18F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9" y="1387670"/>
            <a:ext cx="9472612" cy="485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3D170E0-43AA-63C0-5B26-C84F765E1884}"/>
              </a:ext>
            </a:extLst>
          </p:cNvPr>
          <p:cNvSpPr txBox="1"/>
          <p:nvPr/>
        </p:nvSpPr>
        <p:spPr>
          <a:xfrm>
            <a:off x="1400175" y="428625"/>
            <a:ext cx="806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 los activos tienen en test comportamientos muy diferentes y erráticos, si solo decidiéramos escoger un solo activo para invertir correríamos un gran riesgo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7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lanceo de piedras sobre una madera">
            <a:extLst>
              <a:ext uri="{FF2B5EF4-FFF2-40B4-BE49-F238E27FC236}">
                <a16:creationId xmlns:a16="http://schemas.microsoft.com/office/drawing/2014/main" id="{CEC56643-B0F0-DD32-6C12-357AB2742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9"/>
          <a:stretch/>
        </p:blipFill>
        <p:spPr>
          <a:xfrm>
            <a:off x="4446819" y="1257344"/>
            <a:ext cx="6916633" cy="389060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77B000-2627-2B59-D7D4-9E8941C4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objetivo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5871A0-D789-8FF3-FFAE-E5481EE0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97" y="4615292"/>
            <a:ext cx="2100008" cy="4400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chemeClr val="bg1"/>
                </a:solidFill>
              </a:rPr>
              <a:t>Obtener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beneficios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8526C83-A1A1-DB71-B390-B53FDC1BF00F}"/>
              </a:ext>
            </a:extLst>
          </p:cNvPr>
          <p:cNvSpPr txBox="1">
            <a:spLocks/>
          </p:cNvSpPr>
          <p:nvPr/>
        </p:nvSpPr>
        <p:spPr>
          <a:xfrm>
            <a:off x="8886548" y="4615291"/>
            <a:ext cx="2439941" cy="4400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>
                <a:solidFill>
                  <a:schemeClr val="bg1"/>
                </a:solidFill>
              </a:rPr>
              <a:t>Conservar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el</a:t>
            </a:r>
            <a:r>
              <a:rPr lang="en-US" sz="1800" dirty="0">
                <a:solidFill>
                  <a:schemeClr val="bg1"/>
                </a:solidFill>
              </a:rPr>
              <a:t> capital</a:t>
            </a:r>
          </a:p>
        </p:txBody>
      </p:sp>
    </p:spTree>
    <p:extLst>
      <p:ext uri="{BB962C8B-B14F-4D97-AF65-F5344CB8AC3E}">
        <p14:creationId xmlns:p14="http://schemas.microsoft.com/office/powerpoint/2010/main" val="73596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5160E-7C56-75EA-9D04-4A297E0A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Optimización de la estrategia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4B9043-4385-FAD4-1BF6-9CA5DA16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720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10137-374A-E3EC-608F-24F57E64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75"/>
            <a:ext cx="9905998" cy="1152525"/>
          </a:xfrm>
        </p:spPr>
        <p:txBody>
          <a:bodyPr>
            <a:normAutofit/>
          </a:bodyPr>
          <a:lstStyle/>
          <a:p>
            <a:r>
              <a:rPr lang="es-ES" sz="2000" dirty="0"/>
              <a:t>¿y si seleccionamos varios activos?</a:t>
            </a:r>
            <a:br>
              <a:rPr lang="es-ES" sz="2000" dirty="0"/>
            </a:br>
            <a:r>
              <a:rPr lang="es-ES" sz="2000" dirty="0"/>
              <a:t>¿y si además ajustamos sus pesos para maximizar la utilidad?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222990-4919-8F2F-3512-6634F6EA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2042616"/>
            <a:ext cx="3057525" cy="12763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8840D1-9CC8-7163-B058-36A0D09D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990600"/>
            <a:ext cx="4391025" cy="260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B991B1-D0E6-3942-0F20-02130610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595191"/>
            <a:ext cx="4391025" cy="238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36DDD1D-6B83-B026-72C9-D35EBB49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5975826"/>
            <a:ext cx="4391025" cy="8096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D0DA3AB-EB5E-D1F0-7019-48A053F50DF0}"/>
              </a:ext>
            </a:extLst>
          </p:cNvPr>
          <p:cNvSpPr txBox="1"/>
          <p:nvPr/>
        </p:nvSpPr>
        <p:spPr>
          <a:xfrm>
            <a:off x="5353050" y="112395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Entonces estamos hablando de Gestión de carteras y diversificación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70F2E8-82DF-6BB0-B8D4-C80E92C4B3FB}"/>
              </a:ext>
            </a:extLst>
          </p:cNvPr>
          <p:cNvSpPr txBox="1"/>
          <p:nvPr/>
        </p:nvSpPr>
        <p:spPr>
          <a:xfrm>
            <a:off x="5353050" y="3676650"/>
            <a:ext cx="503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Aplicamos la función de criterio media-varianza para optimizar los pesos que maximicen la utilidad de la cartera con la ayuda de 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scipy.optimize</a:t>
            </a:r>
            <a:r>
              <a:rPr lang="es-ES" dirty="0">
                <a:solidFill>
                  <a:schemeClr val="tx2"/>
                </a:solidFill>
                <a:latin typeface="Helvetica Neue"/>
              </a:rPr>
              <a:t>/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minimize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7BA54C-D51C-AA42-FF5C-933CC80AE6D0}"/>
              </a:ext>
            </a:extLst>
          </p:cNvPr>
          <p:cNvSpPr txBox="1"/>
          <p:nvPr/>
        </p:nvSpPr>
        <p:spPr>
          <a:xfrm>
            <a:off x="5353050" y="5225335"/>
            <a:ext cx="540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Conseguimos un movimiento menos errático y más tendencial, !hemos reducido el riesgo!</a:t>
            </a:r>
          </a:p>
        </p:txBody>
      </p:sp>
    </p:spTree>
    <p:extLst>
      <p:ext uri="{BB962C8B-B14F-4D97-AF65-F5344CB8AC3E}">
        <p14:creationId xmlns:p14="http://schemas.microsoft.com/office/powerpoint/2010/main" val="2757194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83247-AF13-88A6-F865-0F062851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101" y="277368"/>
            <a:ext cx="9905998" cy="1200912"/>
          </a:xfrm>
        </p:spPr>
        <p:txBody>
          <a:bodyPr/>
          <a:lstStyle/>
          <a:p>
            <a:r>
              <a:rPr lang="es-ES" dirty="0"/>
              <a:t>Como convertir un buen modelo en un modelo excepcional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9534BE-E22F-94A8-2DD9-A9B35F65D972}"/>
              </a:ext>
            </a:extLst>
          </p:cNvPr>
          <p:cNvSpPr txBox="1"/>
          <p:nvPr/>
        </p:nvSpPr>
        <p:spPr>
          <a:xfrm>
            <a:off x="931101" y="1591056"/>
            <a:ext cx="7691691" cy="93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Anteriormente hemos calculado la composición óptima de la cartera para reducir el riesgo al máximo. Ahora vamos a pasar a intentar hacer la estrategia más rentable.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92726D-9669-127C-857D-D4FCB0EECD3A}"/>
              </a:ext>
            </a:extLst>
          </p:cNvPr>
          <p:cNvSpPr txBox="1"/>
          <p:nvPr/>
        </p:nvSpPr>
        <p:spPr>
          <a:xfrm>
            <a:off x="931100" y="2895600"/>
            <a:ext cx="7691691" cy="93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Para ello buscaremos los umbrales de toma de beneficios (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take</a:t>
            </a:r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 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profit</a:t>
            </a:r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) y limite de pérdidas (stop 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loss</a:t>
            </a:r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) que maximice aún más el ratio de Sharpe de nuestra cartera.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E7C180-E7C2-40FB-9C92-851934B9D20D}"/>
              </a:ext>
            </a:extLst>
          </p:cNvPr>
          <p:cNvSpPr txBox="1"/>
          <p:nvPr/>
        </p:nvSpPr>
        <p:spPr>
          <a:xfrm>
            <a:off x="1031684" y="4343614"/>
            <a:ext cx="7691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Hemos diseñado dos funciones 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find_bes_tp</a:t>
            </a:r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 y 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find</a:t>
            </a:r>
            <a:r>
              <a:rPr lang="es-ES" dirty="0" err="1">
                <a:solidFill>
                  <a:schemeClr val="tx2"/>
                </a:solidFill>
                <a:latin typeface="Helvetica Neue"/>
              </a:rPr>
              <a:t>_best_sl</a:t>
            </a:r>
            <a:r>
              <a:rPr lang="es-ES" dirty="0">
                <a:solidFill>
                  <a:schemeClr val="tx2"/>
                </a:solidFill>
                <a:latin typeface="Helvetica Neue"/>
              </a:rPr>
              <a:t> que </a:t>
            </a:r>
            <a:r>
              <a:rPr lang="es-ES" dirty="0" err="1">
                <a:solidFill>
                  <a:schemeClr val="tx2"/>
                </a:solidFill>
                <a:latin typeface="Helvetica Neue"/>
              </a:rPr>
              <a:t>maximixan</a:t>
            </a:r>
            <a:r>
              <a:rPr lang="es-ES" dirty="0">
                <a:solidFill>
                  <a:schemeClr val="tx2"/>
                </a:solidFill>
                <a:latin typeface="Helvetica Neue"/>
              </a:rPr>
              <a:t> el ratio de </a:t>
            </a:r>
            <a:r>
              <a:rPr lang="es-ES" dirty="0" err="1">
                <a:solidFill>
                  <a:schemeClr val="tx2"/>
                </a:solidFill>
                <a:latin typeface="Helvetica Neue"/>
              </a:rPr>
              <a:t>sharpe</a:t>
            </a:r>
            <a:r>
              <a:rPr lang="es-ES" dirty="0">
                <a:solidFill>
                  <a:schemeClr val="tx2"/>
                </a:solidFill>
                <a:latin typeface="Helvetica Neue"/>
              </a:rPr>
              <a:t> haciendo un </a:t>
            </a:r>
            <a:r>
              <a:rPr lang="es-ES" dirty="0" err="1">
                <a:solidFill>
                  <a:schemeClr val="tx2"/>
                </a:solidFill>
                <a:latin typeface="Helvetica Neue"/>
              </a:rPr>
              <a:t>gridSearch</a:t>
            </a:r>
            <a:r>
              <a:rPr lang="es-ES" dirty="0">
                <a:solidFill>
                  <a:schemeClr val="tx2"/>
                </a:solidFill>
                <a:latin typeface="Helvetica Neue"/>
              </a:rPr>
              <a:t> sobre los datos de la cartera en training, como parámetro se le pasa dos intervalos lineales de umbrales SL y TP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53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11ED36A-C7D6-FCA2-62B9-CCCD075AE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2400"/>
            <a:ext cx="5386387" cy="29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3F49DE5-D3F4-7BDA-1F5F-FD81210E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114698"/>
            <a:ext cx="5386387" cy="29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003FE7-ECC8-E30D-A447-DC3A3EFBB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3" y="6074629"/>
            <a:ext cx="5386387" cy="7524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6B6F06D-A5E4-9DD2-06EE-6821D9BB2195}"/>
              </a:ext>
            </a:extLst>
          </p:cNvPr>
          <p:cNvSpPr txBox="1"/>
          <p:nvPr/>
        </p:nvSpPr>
        <p:spPr>
          <a:xfrm>
            <a:off x="6096000" y="495300"/>
            <a:ext cx="5386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El </a:t>
            </a:r>
            <a:r>
              <a:rPr lang="es-ES" dirty="0" err="1"/>
              <a:t>drawdown</a:t>
            </a:r>
            <a:r>
              <a:rPr lang="es-ES" dirty="0"/>
              <a:t> se reduce de 18% a 14%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Ratio de Sharpe sobrepasa el umbral de. Pasa de 0,79 a 3 %, por cada unidad de riesgo adiciona el beneficio esperado aumenta en 3%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La beta se reduce, la cartera es menos volátil que el mercado (SP500)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200% retorno acumulado en 3 años.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3142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6AFBC-81D2-B10D-5849-24D3A8C2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apalancamiento y como adaptar la estrategia a la aversión al riesgo de cada inversor.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377073-303C-59F7-938B-683FA170FF2F}"/>
              </a:ext>
            </a:extLst>
          </p:cNvPr>
          <p:cNvSpPr txBox="1"/>
          <p:nvPr/>
        </p:nvSpPr>
        <p:spPr>
          <a:xfrm>
            <a:off x="1141413" y="2807208"/>
            <a:ext cx="922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apalancamiento que proporciona el bróker nos permite incrementar el capital disponible para invertir por un factor apalancamiento x1, x2, </a:t>
            </a:r>
            <a:r>
              <a:rPr lang="es-ES" dirty="0" err="1"/>
              <a:t>ect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4F39ACB-F91B-33B2-E7B3-9C4BB17CB91C}"/>
              </a:ext>
            </a:extLst>
          </p:cNvPr>
          <p:cNvSpPr txBox="1"/>
          <p:nvPr/>
        </p:nvSpPr>
        <p:spPr>
          <a:xfrm>
            <a:off x="1141412" y="3910584"/>
            <a:ext cx="922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ajustar el riesgo de la estrategia al riesgo que está dispuesto asumir el inversor utilizamos el método del </a:t>
            </a:r>
            <a:r>
              <a:rPr lang="es-ES" dirty="0" err="1"/>
              <a:t>drawdown</a:t>
            </a:r>
            <a:r>
              <a:rPr lang="es-ES" dirty="0"/>
              <a:t>. Fórmula:</a:t>
            </a:r>
          </a:p>
          <a:p>
            <a:endParaRPr lang="es-ES" dirty="0"/>
          </a:p>
          <a:p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apalancamiento óptimo = 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drawdown</a:t>
            </a:r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 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maximo</a:t>
            </a:r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 a asumir / </a:t>
            </a:r>
            <a:r>
              <a:rPr lang="es-ES" b="0" i="0" dirty="0" err="1">
                <a:solidFill>
                  <a:schemeClr val="tx2"/>
                </a:solidFill>
                <a:effectLst/>
                <a:latin typeface="Helvetica Neue"/>
              </a:rPr>
              <a:t>drawdown</a:t>
            </a:r>
            <a:r>
              <a:rPr lang="es-ES" b="0" i="0" dirty="0">
                <a:solidFill>
                  <a:schemeClr val="tx2"/>
                </a:solidFill>
                <a:effectLst/>
                <a:latin typeface="Helvetica Neue"/>
              </a:rPr>
              <a:t> de la cartera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B3ACBF-D0E5-CD4A-1FEA-10117718DACA}"/>
              </a:ext>
            </a:extLst>
          </p:cNvPr>
          <p:cNvSpPr txBox="1"/>
          <p:nvPr/>
        </p:nvSpPr>
        <p:spPr>
          <a:xfrm>
            <a:off x="1220660" y="5389019"/>
            <a:ext cx="922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Si </a:t>
            </a:r>
            <a:r>
              <a:rPr lang="es-ES" dirty="0" err="1"/>
              <a:t>Drawdown</a:t>
            </a:r>
            <a:r>
              <a:rPr lang="es-ES" dirty="0"/>
              <a:t> estrategia &lt; aversión del inversor: apalancamiento mayor a 1</a:t>
            </a:r>
          </a:p>
          <a:p>
            <a:pPr marL="285750" indent="-285750">
              <a:buFontTx/>
              <a:buChar char="-"/>
            </a:pPr>
            <a:r>
              <a:rPr lang="es-ES" dirty="0"/>
              <a:t>Si </a:t>
            </a:r>
            <a:r>
              <a:rPr lang="es-ES" dirty="0" err="1"/>
              <a:t>Drawdown</a:t>
            </a:r>
            <a:r>
              <a:rPr lang="es-ES" dirty="0"/>
              <a:t> estrategia &gt; aversión del inversor: apalancamiento menor a 1</a:t>
            </a:r>
          </a:p>
        </p:txBody>
      </p:sp>
    </p:spTree>
    <p:extLst>
      <p:ext uri="{BB962C8B-B14F-4D97-AF65-F5344CB8AC3E}">
        <p14:creationId xmlns:p14="http://schemas.microsoft.com/office/powerpoint/2010/main" val="4107260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B3FAD8B-DA1F-013F-D204-8325001F7C5B}"/>
              </a:ext>
            </a:extLst>
          </p:cNvPr>
          <p:cNvSpPr txBox="1"/>
          <p:nvPr/>
        </p:nvSpPr>
        <p:spPr>
          <a:xfrm>
            <a:off x="448056" y="46634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Caso A: riesgo deseado 10%</a:t>
            </a:r>
          </a:p>
          <a:p>
            <a:r>
              <a:rPr lang="es-ES" dirty="0"/>
              <a:t>10 / 14.53 = 0,68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5D16B7-7644-0CAA-990D-0D1EB4938AC0}"/>
              </a:ext>
            </a:extLst>
          </p:cNvPr>
          <p:cNvSpPr txBox="1"/>
          <p:nvPr/>
        </p:nvSpPr>
        <p:spPr>
          <a:xfrm>
            <a:off x="5977128" y="46634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Caso B: riesgo deseado 25%</a:t>
            </a:r>
          </a:p>
          <a:p>
            <a:r>
              <a:rPr lang="es-ES" dirty="0"/>
              <a:t>25 / 14.53 = 1,72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C6AAB9-B923-DEEB-D87B-E43228F0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7" y="1112674"/>
            <a:ext cx="4391783" cy="241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9CBC1FE-D998-1130-F7DA-F1F54C94B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7" y="3527979"/>
            <a:ext cx="4391783" cy="24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4BF429-B6B6-2907-499B-00E8823E8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37" y="5941355"/>
            <a:ext cx="4391783" cy="571213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8153921-8EE6-DF22-3E04-C8C11A5E2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497" y="1112674"/>
            <a:ext cx="4391783" cy="241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D4D0452-D3E9-BF5C-950A-19138881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497" y="3527980"/>
            <a:ext cx="4391783" cy="24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1F8AD1-6333-AE25-DC89-FA5A7B6B6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6497" y="5950499"/>
            <a:ext cx="4391783" cy="6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2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D8786-79BC-A460-22C8-4775DE29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Trading automático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36DAD2-86E4-8C20-3E0E-33FBFA932CDC}"/>
              </a:ext>
            </a:extLst>
          </p:cNvPr>
          <p:cNvSpPr txBox="1"/>
          <p:nvPr/>
        </p:nvSpPr>
        <p:spPr>
          <a:xfrm>
            <a:off x="1141413" y="2322576"/>
            <a:ext cx="75819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Librería que cargo los modelos anteriormente entrenados</a:t>
            </a:r>
          </a:p>
          <a:p>
            <a:pPr marL="285750" indent="-285750">
              <a:buFontTx/>
              <a:buChar char="-"/>
            </a:pPr>
            <a:r>
              <a:rPr lang="es-ES" dirty="0"/>
              <a:t>Comienza un bucle infinito</a:t>
            </a:r>
          </a:p>
          <a:p>
            <a:pPr marL="285750" indent="-285750">
              <a:buFontTx/>
              <a:buChar char="-"/>
            </a:pPr>
            <a:r>
              <a:rPr lang="es-ES" dirty="0"/>
              <a:t>Antes del cierre de la bolsa de New York time=true: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Obtiene los datos del bróker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Hace las predicciones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Si ya hay posiciones abiertas para esos activos no hace nada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Si no hay posiciones abiertas manda la orden a la API del </a:t>
            </a:r>
            <a:r>
              <a:rPr lang="es-ES" dirty="0" err="1"/>
              <a:t>broker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038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9B194-AF89-F4D9-E656-A090EE99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957" y="1624584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s-ES" sz="54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73287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echas blancas pintadas en el asfalto">
            <a:extLst>
              <a:ext uri="{FF2B5EF4-FFF2-40B4-BE49-F238E27FC236}">
                <a16:creationId xmlns:a16="http://schemas.microsoft.com/office/drawing/2014/main" id="{C05D1963-A504-EB2C-B6DC-B02997B5C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113" b="139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D93F96-7102-B09D-00E5-939EB23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82" y="105748"/>
            <a:ext cx="8676222" cy="9206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enfoque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65CA7B9-5D4A-8BDB-544F-10972A2334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75478"/>
              </p:ext>
            </p:extLst>
          </p:nvPr>
        </p:nvGraphicFramePr>
        <p:xfrm>
          <a:off x="2087984" y="1223519"/>
          <a:ext cx="7606432" cy="5310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434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431E4-30CA-91F8-68F8-D2808AAE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>
            <a:normAutofit/>
          </a:bodyPr>
          <a:lstStyle/>
          <a:p>
            <a:r>
              <a:rPr lang="es-ES" sz="2800"/>
              <a:t>Etapas</a:t>
            </a:r>
            <a:endParaRPr lang="es-ES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26D060-7BD8-E88C-E910-983DF12F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5" y="668029"/>
            <a:ext cx="6828142" cy="3353365"/>
          </a:xfrm>
        </p:spPr>
        <p:txBody>
          <a:bodyPr>
            <a:normAutofit/>
          </a:bodyPr>
          <a:lstStyle/>
          <a:p>
            <a:r>
              <a:rPr lang="es-ES" sz="1800"/>
              <a:t>Dataset</a:t>
            </a:r>
          </a:p>
          <a:p>
            <a:r>
              <a:rPr lang="es-ES" sz="1800"/>
              <a:t>arquitectura</a:t>
            </a:r>
          </a:p>
          <a:p>
            <a:r>
              <a:rPr lang="es-ES" sz="1800"/>
              <a:t>Análisis exploratorio</a:t>
            </a:r>
          </a:p>
          <a:p>
            <a:r>
              <a:rPr lang="es-ES" sz="1800"/>
              <a:t>Preprocesamiento</a:t>
            </a:r>
          </a:p>
          <a:p>
            <a:r>
              <a:rPr lang="es-ES" sz="1800"/>
              <a:t>Modelado</a:t>
            </a:r>
          </a:p>
          <a:p>
            <a:r>
              <a:rPr lang="es-ES" sz="1800"/>
              <a:t>Optimización de la estrategia</a:t>
            </a:r>
          </a:p>
          <a:p>
            <a:r>
              <a:rPr lang="es-ES" sz="1800"/>
              <a:t>Trading automático</a:t>
            </a:r>
          </a:p>
          <a:p>
            <a:endParaRPr lang="es-ES" sz="1800" dirty="0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7686DD11-C97C-3361-52A8-06C7762A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264" y="4244980"/>
            <a:ext cx="1647873" cy="16478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115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101010 data lines to infinity">
            <a:extLst>
              <a:ext uri="{FF2B5EF4-FFF2-40B4-BE49-F238E27FC236}">
                <a16:creationId xmlns:a16="http://schemas.microsoft.com/office/drawing/2014/main" id="{0C4D8DD1-FB3E-51A3-61B7-B53C0B218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74" r="19471" b="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257049-6718-17E0-15FB-B3DE7F06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s-ES" sz="3200" dirty="0"/>
              <a:t>Obtención de los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55B725-1F2C-0072-EECC-CD99D0B0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20000"/>
          </a:bodyPr>
          <a:lstStyle/>
          <a:p>
            <a:r>
              <a:rPr lang="es-ES" sz="1800" dirty="0"/>
              <a:t>API bróker </a:t>
            </a:r>
            <a:r>
              <a:rPr lang="es-ES" sz="1800" dirty="0" err="1"/>
              <a:t>Metatrader</a:t>
            </a:r>
            <a:r>
              <a:rPr lang="es-ES" sz="1800" dirty="0"/>
              <a:t> 5</a:t>
            </a:r>
          </a:p>
          <a:p>
            <a:r>
              <a:rPr lang="es-ES" sz="1800" dirty="0"/>
              <a:t>Datos limpios</a:t>
            </a:r>
          </a:p>
          <a:p>
            <a:r>
              <a:rPr lang="es-ES" sz="1800" dirty="0"/>
              <a:t>Los datos para entrenar el modelo y para operar son los mismos.</a:t>
            </a:r>
          </a:p>
          <a:p>
            <a:r>
              <a:rPr lang="es-ES" sz="1800" dirty="0"/>
              <a:t>Mas de 500 activos.</a:t>
            </a:r>
          </a:p>
          <a:p>
            <a:r>
              <a:rPr lang="es-ES" sz="1800" dirty="0"/>
              <a:t>Elaboración de biblioteca de funciones para interactuar con el bróker: </a:t>
            </a:r>
            <a:r>
              <a:rPr lang="es-ES" sz="1200" dirty="0"/>
              <a:t>/ALGOTRADING 20230510\Analisis_exploratorio\operativa.py</a:t>
            </a:r>
          </a:p>
          <a:p>
            <a:pPr lvl="1"/>
            <a:r>
              <a:rPr lang="es-ES" sz="1000" dirty="0" err="1"/>
              <a:t>get_data</a:t>
            </a:r>
            <a:r>
              <a:rPr lang="es-ES" sz="1000" dirty="0"/>
              <a:t>: para obtener los datos del bróker y preprocesarlos.</a:t>
            </a:r>
          </a:p>
          <a:p>
            <a:pPr lvl="1"/>
            <a:r>
              <a:rPr lang="es-ES" sz="1000" dirty="0" err="1"/>
              <a:t>orders</a:t>
            </a:r>
            <a:r>
              <a:rPr lang="es-ES" sz="1000" dirty="0"/>
              <a:t>: ejecuta en el </a:t>
            </a:r>
            <a:r>
              <a:rPr lang="es-ES" sz="1000" dirty="0" err="1"/>
              <a:t>mercadolas</a:t>
            </a:r>
            <a:r>
              <a:rPr lang="es-ES" sz="1000" dirty="0"/>
              <a:t> ordenes que le pasemos </a:t>
            </a:r>
            <a:r>
              <a:rPr lang="es-ES" sz="1000" dirty="0" err="1"/>
              <a:t>porparámetros</a:t>
            </a:r>
            <a:endParaRPr lang="es-ES" sz="1000" dirty="0"/>
          </a:p>
          <a:p>
            <a:pPr lvl="1"/>
            <a:r>
              <a:rPr lang="es-ES" sz="1000" dirty="0"/>
              <a:t>resume: nos devuelve información sobre nuestra cartera</a:t>
            </a:r>
          </a:p>
          <a:p>
            <a:pPr lvl="1"/>
            <a:r>
              <a:rPr lang="es-ES" sz="1000" dirty="0"/>
              <a:t>run: controla la lógica entre las predicciones del modelo y el </a:t>
            </a:r>
            <a:r>
              <a:rPr lang="es-ES" sz="1000" dirty="0" err="1"/>
              <a:t>envio</a:t>
            </a:r>
            <a:r>
              <a:rPr lang="es-ES" sz="1000" dirty="0"/>
              <a:t> </a:t>
            </a:r>
            <a:r>
              <a:rPr lang="es-ES" sz="1000" dirty="0" err="1"/>
              <a:t>deordenes</a:t>
            </a:r>
            <a:r>
              <a:rPr lang="es-ES" sz="1000" dirty="0"/>
              <a:t> al mercado con la función </a:t>
            </a:r>
            <a:r>
              <a:rPr lang="es-ES" sz="1000" dirty="0" err="1"/>
              <a:t>orders</a:t>
            </a:r>
            <a:endParaRPr lang="es-ES" sz="1000" dirty="0"/>
          </a:p>
          <a:p>
            <a:pPr lvl="1"/>
            <a:r>
              <a:rPr lang="es-ES" sz="1000" dirty="0" err="1"/>
              <a:t>close_all_night</a:t>
            </a:r>
            <a:r>
              <a:rPr lang="es-ES" sz="1000" dirty="0"/>
              <a:t>: cierra todas las posiciones que </a:t>
            </a:r>
            <a:r>
              <a:rPr lang="es-ES" sz="1000" dirty="0" err="1"/>
              <a:t>tengamosabiertas</a:t>
            </a:r>
            <a:r>
              <a:rPr lang="es-ES" sz="1000" dirty="0"/>
              <a:t> por si surgiera algún imprevisto</a:t>
            </a:r>
          </a:p>
          <a:p>
            <a:pPr marL="36900" indent="0"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01564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B23E0-C03C-6ED2-6175-8818FDDD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0"/>
            <a:ext cx="8676222" cy="10699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chemeClr val="tx2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Arquitectura</a:t>
            </a:r>
            <a:endParaRPr lang="en-US" sz="4800" dirty="0">
              <a:solidFill>
                <a:schemeClr val="tx2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DAA02A9C-F858-9001-6081-B4FC3E393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02" y="1174005"/>
            <a:ext cx="5275976" cy="51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9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Gráficos y trazados en una pantalla digital azul">
            <a:extLst>
              <a:ext uri="{FF2B5EF4-FFF2-40B4-BE49-F238E27FC236}">
                <a16:creationId xmlns:a16="http://schemas.microsoft.com/office/drawing/2014/main" id="{1ACA63DE-F0E9-0F23-2D8C-EE1E9EE67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6893" b="181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A6DE-F62A-470B-D413-1315692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Análisis exploratorio</a:t>
            </a:r>
          </a:p>
        </p:txBody>
      </p:sp>
    </p:spTree>
    <p:extLst>
      <p:ext uri="{BB962C8B-B14F-4D97-AF65-F5344CB8AC3E}">
        <p14:creationId xmlns:p14="http://schemas.microsoft.com/office/powerpoint/2010/main" val="29008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D0BE5-BEC4-6FBC-ED81-19425FEB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Análisis sobre 3 índices:</a:t>
            </a:r>
            <a:br>
              <a:rPr lang="es-ES" dirty="0"/>
            </a:br>
            <a:r>
              <a:rPr lang="es-ES" dirty="0"/>
              <a:t>sp500</a:t>
            </a:r>
            <a:br>
              <a:rPr lang="es-ES" dirty="0"/>
            </a:br>
            <a:r>
              <a:rPr lang="es-ES" dirty="0"/>
              <a:t>ibex35</a:t>
            </a:r>
            <a:br>
              <a:rPr lang="es-ES" dirty="0"/>
            </a:br>
            <a:r>
              <a:rPr lang="es-ES" dirty="0"/>
              <a:t>eurostoxx50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2FAE9E-F63C-BBA9-553C-996E884A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797336"/>
            <a:ext cx="4371975" cy="20097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5F00FC-D9D7-B654-1CBE-98C88FE8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797336"/>
            <a:ext cx="1552575" cy="1638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AB7505E-4251-C15E-FABA-31FD65643F50}"/>
              </a:ext>
            </a:extLst>
          </p:cNvPr>
          <p:cNvSpPr txBox="1"/>
          <p:nvPr/>
        </p:nvSpPr>
        <p:spPr>
          <a:xfrm>
            <a:off x="8089641" y="288315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Datos </a:t>
            </a:r>
            <a:r>
              <a:rPr lang="es-ES" dirty="0" err="1"/>
              <a:t>fiables.Oficiales</a:t>
            </a:r>
            <a:r>
              <a:rPr lang="es-ES" dirty="0"/>
              <a:t> del </a:t>
            </a:r>
            <a:r>
              <a:rPr lang="es-ES" dirty="0" err="1"/>
              <a:t>broker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309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AB8E0-046C-A7DE-4D2F-CB832D93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variable a estudiar: el retorno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7B6AE3-9C28-3175-A2DE-1862C39F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7" y="2125728"/>
            <a:ext cx="2705100" cy="2905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E083DF-8488-1250-22DE-CF6E62F2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986" y="2125728"/>
            <a:ext cx="2406755" cy="29051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067FDE3-D0B2-B15F-98AE-1AEEC6D6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31" y="2125728"/>
            <a:ext cx="2308876" cy="29051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1107C8-4A92-9AFB-8B2A-CF7A47D2D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996" y="2125728"/>
            <a:ext cx="2780973" cy="290512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4DE9843-176F-D402-0DE2-6145471D7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17" y="5238749"/>
            <a:ext cx="2986716" cy="1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500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Words>1044</Words>
  <Application>Microsoft Office PowerPoint</Application>
  <PresentationFormat>Panorámica</PresentationFormat>
  <Paragraphs>110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Helvetica Neue</vt:lpstr>
      <vt:lpstr>Malla</vt:lpstr>
      <vt:lpstr>TRADING algorítmico</vt:lpstr>
      <vt:lpstr>objetivo</vt:lpstr>
      <vt:lpstr>enfoque</vt:lpstr>
      <vt:lpstr>Etapas</vt:lpstr>
      <vt:lpstr>Obtención de los datos</vt:lpstr>
      <vt:lpstr>Arquitectura</vt:lpstr>
      <vt:lpstr>Análisis exploratorio</vt:lpstr>
      <vt:lpstr>Análisis sobre 3 índices: sp500 ibex35 eurostoxx50</vt:lpstr>
      <vt:lpstr>La variable a estudiar: el retorno</vt:lpstr>
      <vt:lpstr>Probabilidad</vt:lpstr>
      <vt:lpstr>Probabilidad condicionada a tendencia alcista</vt:lpstr>
      <vt:lpstr>Otros insights</vt:lpstr>
      <vt:lpstr>Pre-procesamiento</vt:lpstr>
      <vt:lpstr>Presentación de PowerPoint</vt:lpstr>
      <vt:lpstr>Modelo de machine learning</vt:lpstr>
      <vt:lpstr>Voting classfier</vt:lpstr>
      <vt:lpstr>¿Recuerdas la balanza entre beneficio y riesgo?</vt:lpstr>
      <vt:lpstr>Selección de activos</vt:lpstr>
      <vt:lpstr>Presentación de PowerPoint</vt:lpstr>
      <vt:lpstr>Optimización de la estrategia</vt:lpstr>
      <vt:lpstr>¿y si seleccionamos varios activos? ¿y si además ajustamos sus pesos para maximizar la utilidad?</vt:lpstr>
      <vt:lpstr>Como convertir un buen modelo en un modelo excepcional</vt:lpstr>
      <vt:lpstr>Presentación de PowerPoint</vt:lpstr>
      <vt:lpstr>El apalancamiento y como adaptar la estrategia a la aversión al riesgo de cada inversor.</vt:lpstr>
      <vt:lpstr>Presentación de PowerPoint</vt:lpstr>
      <vt:lpstr>Trading automático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algorítmico</dc:title>
  <dc:creator>jesus Romero Vidal</dc:creator>
  <cp:lastModifiedBy>jesus Romero Vidal</cp:lastModifiedBy>
  <cp:revision>3</cp:revision>
  <dcterms:created xsi:type="dcterms:W3CDTF">2023-05-10T21:11:17Z</dcterms:created>
  <dcterms:modified xsi:type="dcterms:W3CDTF">2023-05-11T01:32:37Z</dcterms:modified>
</cp:coreProperties>
</file>